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4818" y="228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71" y="3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71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8" y="5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6" y="5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05/10/2016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8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6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9" y="2308227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4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399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4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2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4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4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3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5" y="295276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3" y="1554165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4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4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4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17475"/>
            <a:ext cx="1057275" cy="3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SIS-SS-01-P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4" y="418027"/>
            <a:ext cx="120681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1" y="114300"/>
            <a:ext cx="12077699" cy="7141177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0" y="95250"/>
            <a:ext cx="98964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300" b="1" dirty="0" smtClean="0">
                <a:solidFill>
                  <a:schemeClr val="tx2"/>
                </a:solidFill>
              </a:rPr>
              <a:t>H  O  J  A     D  I  A  R  I  A     D  E     C  O</a:t>
            </a:r>
            <a:r>
              <a:rPr lang="en-US" altLang="es-MX" sz="1300" b="1" baseline="0" dirty="0" smtClean="0">
                <a:solidFill>
                  <a:schemeClr val="tx2"/>
                </a:solidFill>
              </a:rPr>
              <a:t>  N  S  U  L  T  A</a:t>
            </a:r>
            <a:r>
              <a:rPr lang="en-US" altLang="es-MX" sz="1300" b="1" dirty="0" smtClean="0">
                <a:solidFill>
                  <a:schemeClr val="tx2"/>
                </a:solidFill>
              </a:rPr>
              <a:t>      E  X  T  E  R  N  A</a:t>
            </a:r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9966325" y="138113"/>
            <a:ext cx="2012950" cy="333488"/>
            <a:chOff x="3368" y="354"/>
            <a:chExt cx="1268" cy="323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ES_tradnl" sz="800" b="1" dirty="0" smtClean="0"/>
                <a:t>FECHA:</a:t>
              </a:r>
              <a:endParaRPr lang="es-ES_tradnl" sz="1100" b="1" dirty="0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600" b="1" dirty="0" smtClean="0"/>
                <a:t>     DÍA                 MES              AÑO</a:t>
              </a:r>
              <a:endParaRPr lang="es-ES_tradnl" sz="600" dirty="0" smtClean="0">
                <a:latin typeface="Times New Roman" pitchFamily="18" charset="0"/>
              </a:endParaRPr>
            </a:p>
          </p:txBody>
        </p:sp>
        <p:grpSp>
          <p:nvGrpSpPr>
            <p:cNvPr id="1034" name="Group 47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62"/>
              <a:chOff x="3702" y="360"/>
              <a:chExt cx="931" cy="162"/>
            </a:xfrm>
          </p:grpSpPr>
          <p:sp>
            <p:nvSpPr>
              <p:cNvPr id="1035" name="Rectangle 48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36" name="Line 49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7" name="Line 50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8" name="Line 51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39" name="Line 52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0" name="Line 53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72021" y="7246333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0" b="1" dirty="0" smtClean="0"/>
              <a:t>SIS-2017</a:t>
            </a:r>
            <a:endParaRPr lang="es-ES_tradnl" altLang="es-MX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ángulo 180"/>
          <p:cNvSpPr/>
          <p:nvPr/>
        </p:nvSpPr>
        <p:spPr bwMode="auto">
          <a:xfrm>
            <a:off x="3749123" y="2521549"/>
            <a:ext cx="108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35" name="Text Box 368"/>
          <p:cNvSpPr txBox="1">
            <a:spLocks noChangeArrowheads="1"/>
          </p:cNvSpPr>
          <p:nvPr/>
        </p:nvSpPr>
        <p:spPr bwMode="auto">
          <a:xfrm>
            <a:off x="3290940" y="256008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Text Box 368"/>
          <p:cNvSpPr txBox="1">
            <a:spLocks noChangeArrowheads="1"/>
          </p:cNvSpPr>
          <p:nvPr/>
        </p:nvSpPr>
        <p:spPr bwMode="auto">
          <a:xfrm>
            <a:off x="2537017" y="2461943"/>
            <a:ext cx="1447670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1   2                  3             </a:t>
            </a:r>
            <a:r>
              <a:rPr lang="es-ES_tradnl" altLang="es-MX" sz="100" b="1" dirty="0" smtClean="0"/>
              <a:t> </a:t>
            </a:r>
            <a:r>
              <a:rPr lang="es-ES_tradnl" altLang="es-MX" sz="700" b="1" dirty="0" smtClean="0"/>
              <a:t>4</a:t>
            </a:r>
            <a:endParaRPr lang="es-ES_tradnl" altLang="es-MX" sz="700" b="1" dirty="0"/>
          </a:p>
        </p:txBody>
      </p:sp>
      <p:sp>
        <p:nvSpPr>
          <p:cNvPr id="130" name="Line 377"/>
          <p:cNvSpPr>
            <a:spLocks noChangeShapeType="1"/>
          </p:cNvSpPr>
          <p:nvPr/>
        </p:nvSpPr>
        <p:spPr bwMode="auto">
          <a:xfrm>
            <a:off x="6208366" y="2607041"/>
            <a:ext cx="0" cy="40500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4" name="Text Box 368"/>
          <p:cNvSpPr txBox="1">
            <a:spLocks noChangeArrowheads="1"/>
          </p:cNvSpPr>
          <p:nvPr/>
        </p:nvSpPr>
        <p:spPr bwMode="auto">
          <a:xfrm>
            <a:off x="3518625" y="2546697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Text Box 93"/>
          <p:cNvSpPr txBox="1">
            <a:spLocks noChangeArrowheads="1"/>
          </p:cNvSpPr>
          <p:nvPr/>
        </p:nvSpPr>
        <p:spPr bwMode="auto">
          <a:xfrm rot="16200000" flipH="1">
            <a:off x="1984386" y="841443"/>
            <a:ext cx="2092379" cy="13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FECHA DE NACIMIENTO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EDAD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CLAVE DE LA EDAD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SEXO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INDÍGENA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SEGURO POPULAR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PROSPERA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DERECHOHABIENCIA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MEDICIONES:  PESO / TALLA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DIFICULTAD PARA (DISCAPACIDAD)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MIGRANTE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RELACIÓN TEMPORAL POR MOTIVO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dirty="0"/>
          </a:p>
        </p:txBody>
      </p:sp>
      <p:sp>
        <p:nvSpPr>
          <p:cNvPr id="263" name="Rectángulo 262"/>
          <p:cNvSpPr/>
          <p:nvPr/>
        </p:nvSpPr>
        <p:spPr bwMode="auto">
          <a:xfrm>
            <a:off x="3992107" y="2523934"/>
            <a:ext cx="2430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2" name="Rectángulo 261"/>
          <p:cNvSpPr/>
          <p:nvPr/>
        </p:nvSpPr>
        <p:spPr bwMode="auto">
          <a:xfrm>
            <a:off x="3346690" y="2523932"/>
            <a:ext cx="252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20" name="Text Box 365"/>
          <p:cNvSpPr txBox="1">
            <a:spLocks noChangeArrowheads="1"/>
          </p:cNvSpPr>
          <p:nvPr/>
        </p:nvSpPr>
        <p:spPr bwMode="auto">
          <a:xfrm rot="16200000" flipH="1">
            <a:off x="8428021" y="-1209716"/>
            <a:ext cx="1791382" cy="5799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PROGRAMA </a:t>
            </a:r>
            <a:r>
              <a:rPr lang="es-ES_tradnl" altLang="es-MX" sz="700" b="1" dirty="0"/>
              <a:t>SEGÚN </a:t>
            </a:r>
            <a:r>
              <a:rPr lang="es-ES_tradnl" altLang="es-MX" sz="700" b="1" dirty="0" smtClean="0"/>
              <a:t>MOTIVO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PRIMERA </a:t>
            </a:r>
            <a:r>
              <a:rPr lang="es-MX" altLang="es-MX" sz="700" b="1" dirty="0"/>
              <a:t>VEZ EN EL </a:t>
            </a:r>
            <a:r>
              <a:rPr lang="es-MX" altLang="es-MX" sz="700" b="1" dirty="0" smtClean="0"/>
              <a:t>AÑO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IMC </a:t>
            </a:r>
            <a:r>
              <a:rPr lang="es-ES_tradnl" altLang="es-MX" sz="700" b="1" dirty="0"/>
              <a:t>10 - 19 </a:t>
            </a:r>
            <a:r>
              <a:rPr lang="es-ES_tradnl" altLang="es-MX" sz="700" b="1" dirty="0" smtClean="0"/>
              <a:t>AÑOS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SINT</a:t>
            </a:r>
            <a:r>
              <a:rPr lang="es-ES_tradnl" altLang="es-MX" sz="700" b="1" dirty="0"/>
              <a:t>. RESPIRATORIO </a:t>
            </a:r>
            <a:r>
              <a:rPr lang="es-ES_tradnl" altLang="es-MX" sz="700" b="1" dirty="0" smtClean="0"/>
              <a:t>TB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RELACIÓN TEMPORAL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TRIMESTRE GESTACIONAL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ALTO </a:t>
            </a:r>
            <a:r>
              <a:rPr lang="es-ES_tradnl" altLang="es-MX" sz="700" b="1" dirty="0"/>
              <a:t>RIESGO PRIMERA </a:t>
            </a:r>
            <a:r>
              <a:rPr lang="es-ES_tradnl" altLang="es-MX" sz="700" b="1" dirty="0" smtClean="0"/>
              <a:t>VEZ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COMPLICACIONES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OTRAS ACCIONES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RELACIÓN TEMPORAL POR PUERPERIO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RELACIÓN </a:t>
            </a:r>
            <a:r>
              <a:rPr lang="es-MX" altLang="es-MX" sz="700" b="1" dirty="0"/>
              <a:t>TEMPORAL POR INFECCIÓN </a:t>
            </a:r>
            <a:r>
              <a:rPr lang="es-MX" altLang="es-MX" sz="700" b="1" dirty="0" smtClean="0"/>
              <a:t>PUERPERAL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ACEPTANTE </a:t>
            </a:r>
            <a:r>
              <a:rPr lang="es-ES_tradnl" altLang="es-MX" sz="700" b="1" dirty="0"/>
              <a:t>DE </a:t>
            </a:r>
            <a:r>
              <a:rPr lang="es-ES_tradnl" altLang="es-MX" sz="700" b="1" dirty="0" smtClean="0"/>
              <a:t>PF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TERAPIA </a:t>
            </a:r>
            <a:r>
              <a:rPr lang="es-ES_tradnl" altLang="es-MX" sz="700" b="1" dirty="0"/>
              <a:t>HORMONAL (MENOPAUSIA</a:t>
            </a:r>
            <a:r>
              <a:rPr lang="es-ES_tradnl" altLang="es-MX" sz="700" b="1" dirty="0" smtClean="0"/>
              <a:t>)</a:t>
            </a:r>
          </a:p>
          <a:p>
            <a:pPr>
              <a:lnSpc>
                <a:spcPts val="600"/>
              </a:lnSpc>
              <a:spcBef>
                <a:spcPts val="400"/>
              </a:spcBef>
              <a:spcAft>
                <a:spcPts val="400"/>
              </a:spcAft>
            </a:pPr>
            <a:r>
              <a:rPr lang="es-ES_tradnl" altLang="es-MX" sz="700" b="1" dirty="0" smtClean="0"/>
              <a:t>PRIMERA VEZ</a:t>
            </a:r>
          </a:p>
          <a:p>
            <a:pPr>
              <a:lnSpc>
                <a:spcPts val="600"/>
              </a:lnSpc>
              <a:spcBef>
                <a:spcPts val="600"/>
              </a:spcBef>
              <a:spcAft>
                <a:spcPts val="400"/>
              </a:spcAft>
            </a:pPr>
            <a:r>
              <a:rPr lang="es-ES_tradnl" altLang="es-MX" sz="700" b="1" dirty="0" smtClean="0"/>
              <a:t>SUBSECUENTE</a:t>
            </a:r>
          </a:p>
          <a:p>
            <a:pPr>
              <a:lnSpc>
                <a:spcPts val="600"/>
              </a:lnSpc>
              <a:spcBef>
                <a:spcPts val="400"/>
              </a:spcBef>
              <a:spcAft>
                <a:spcPts val="400"/>
              </a:spcAft>
            </a:pPr>
            <a:r>
              <a:rPr lang="es-ES_tradnl" altLang="es-MX" sz="700" b="1" dirty="0" smtClean="0"/>
              <a:t>NIÑO SANO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PESO </a:t>
            </a:r>
            <a:r>
              <a:rPr lang="es-MX" altLang="es-MX" sz="700" b="1" dirty="0"/>
              <a:t>PARA LA TALLA </a:t>
            </a:r>
            <a:r>
              <a:rPr lang="es-MX" altLang="es-MX" sz="700" b="1" dirty="0" smtClean="0"/>
              <a:t>                         &lt; </a:t>
            </a:r>
            <a:r>
              <a:rPr lang="es-MX" altLang="es-MX" sz="700" b="1" dirty="0"/>
              <a:t>5 </a:t>
            </a:r>
            <a:r>
              <a:rPr lang="es-MX" altLang="es-MX" sz="700" b="1" dirty="0" smtClean="0"/>
              <a:t>AÑOS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IMC </a:t>
            </a:r>
            <a:r>
              <a:rPr lang="es-MX" altLang="es-MX" sz="700" b="1" dirty="0"/>
              <a:t>5 A </a:t>
            </a:r>
            <a:r>
              <a:rPr lang="es-MX" altLang="es-MX" sz="700" b="1" dirty="0" smtClean="0"/>
              <a:t>19 AÑOS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TIPO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RESULTADO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RESULTADO </a:t>
            </a:r>
            <a:r>
              <a:rPr lang="es-MX" altLang="es-MX" sz="700" b="1" dirty="0"/>
              <a:t>BATTELLE 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/>
              <a:t>16 MESES A 4 </a:t>
            </a:r>
            <a:r>
              <a:rPr lang="es-MX" altLang="es-MX" sz="700" b="1" dirty="0" smtClean="0"/>
              <a:t>AÑOS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endParaRPr lang="es-ES_tradnl" altLang="es-MX" sz="700" b="1" dirty="0" smtClean="0"/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CONFIRMACIÓN </a:t>
            </a:r>
            <a:r>
              <a:rPr lang="es-ES_tradnl" altLang="es-MX" sz="700" b="1" dirty="0"/>
              <a:t>DE </a:t>
            </a:r>
            <a:r>
              <a:rPr lang="es-ES_tradnl" altLang="es-MX" sz="700" b="1" dirty="0" smtClean="0"/>
              <a:t>CÁNCER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RELACIÓN TEMPORAL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PLAN </a:t>
            </a:r>
            <a:r>
              <a:rPr lang="es-ES_tradnl" altLang="es-MX" sz="700" b="1" dirty="0"/>
              <a:t>DE </a:t>
            </a:r>
            <a:r>
              <a:rPr lang="es-ES_tradnl" altLang="es-MX" sz="700" b="1" dirty="0" smtClean="0"/>
              <a:t>TRATAMIENTO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RECUPERADO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NÚMERO </a:t>
            </a:r>
            <a:r>
              <a:rPr lang="es-ES_tradnl" altLang="es-MX" sz="700" b="1" dirty="0"/>
              <a:t>DE SOBRES VSO </a:t>
            </a:r>
            <a:r>
              <a:rPr lang="es-ES_tradnl" altLang="es-MX" sz="700" b="1" dirty="0" smtClean="0"/>
              <a:t>TRATAMIENTO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NÚMERO </a:t>
            </a:r>
            <a:r>
              <a:rPr lang="es-ES_tradnl" altLang="es-MX" sz="700" b="1" dirty="0"/>
              <a:t>DE SOBRES VSO </a:t>
            </a:r>
            <a:r>
              <a:rPr lang="es-ES_tradnl" altLang="es-MX" sz="700" b="1" dirty="0" smtClean="0"/>
              <a:t>PROMOCIÓN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RELACIÓN TEMPORAL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TIPO TRATAMIENTO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NEUMONÍA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MADRE INFORMADA </a:t>
            </a:r>
            <a:r>
              <a:rPr lang="es-MX" altLang="es-MX" sz="700" b="1" dirty="0"/>
              <a:t>EN PREVENCIÓN </a:t>
            </a:r>
            <a:r>
              <a:rPr lang="es-MX" altLang="es-MX" sz="700" b="1" dirty="0" smtClean="0"/>
              <a:t>ACCIDENTES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CONSULTA </a:t>
            </a:r>
            <a:r>
              <a:rPr lang="es-MX" altLang="es-MX" sz="700" b="1" dirty="0"/>
              <a:t>INTEGRADA </a:t>
            </a:r>
            <a:r>
              <a:rPr lang="es-MX" altLang="es-MX" sz="700" b="1" dirty="0" smtClean="0"/>
              <a:t>               LÍNEA </a:t>
            </a:r>
            <a:r>
              <a:rPr lang="es-MX" altLang="es-MX" sz="700" b="1" dirty="0"/>
              <a:t>DE </a:t>
            </a:r>
            <a:r>
              <a:rPr lang="es-MX" altLang="es-MX" sz="700" b="1" dirty="0" smtClean="0"/>
              <a:t>VIDA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PRESENTA CARTILLA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REFERIDO POR: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CONTRAREFERIDO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UNIDAD </a:t>
            </a:r>
            <a:r>
              <a:rPr lang="es-ES_tradnl" altLang="es-MX" sz="700" b="1" dirty="0"/>
              <a:t>CONSULTANTE </a:t>
            </a:r>
            <a:r>
              <a:rPr lang="es-ES_tradnl" altLang="es-MX" sz="700" b="1" dirty="0" smtClean="0"/>
              <a:t>TM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EN </a:t>
            </a:r>
            <a:r>
              <a:rPr lang="es-ES_tradnl" altLang="es-MX" sz="700" b="1" dirty="0"/>
              <a:t>CONTROL Y SEGUIMIENTO</a:t>
            </a:r>
            <a:endParaRPr lang="es-ES_tradnl" altLang="es-MX" sz="700" dirty="0"/>
          </a:p>
        </p:txBody>
      </p:sp>
      <p:sp>
        <p:nvSpPr>
          <p:cNvPr id="124" name="Text Box 368"/>
          <p:cNvSpPr txBox="1">
            <a:spLocks noChangeArrowheads="1"/>
          </p:cNvSpPr>
          <p:nvPr/>
        </p:nvSpPr>
        <p:spPr bwMode="auto">
          <a:xfrm>
            <a:off x="6386143" y="2463835"/>
            <a:ext cx="1296370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5</a:t>
            </a:r>
            <a:r>
              <a:rPr lang="es-ES_tradnl" altLang="es-MX" sz="700" b="1" dirty="0" smtClean="0"/>
              <a:t>        6             7        8   9       </a:t>
            </a:r>
            <a:endParaRPr lang="es-ES_tradnl" altLang="es-MX" sz="700" b="1" dirty="0"/>
          </a:p>
        </p:txBody>
      </p:sp>
      <p:sp>
        <p:nvSpPr>
          <p:cNvPr id="3081" name="Line 34"/>
          <p:cNvSpPr>
            <a:spLocks noChangeShapeType="1"/>
          </p:cNvSpPr>
          <p:nvPr/>
        </p:nvSpPr>
        <p:spPr bwMode="auto">
          <a:xfrm>
            <a:off x="9203240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3336583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55712" y="666793"/>
            <a:ext cx="11161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PERSONAL: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PASANTE,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RESIDENTE,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ESPECIALISTA,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ENFERMERÍA,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.ENFERMERA,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NUTRICIÓN,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.NUTRIÓLOGO,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.HOMEÓPATA,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TRADICIONAL,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.TAPS,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</a:p>
          <a:p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.CONSULTA GENERAL,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.HOMEOPATÍA,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.SERVICIO AMIGABLE,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TRADICIONAL,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.CIRUGÍA,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INTERNA,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.PEDIATRÍA,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.GINECOOBSTETRICIA,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.OFTALMOLOGÍA,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.OTORRINOLARINGOLOGÍA,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.TRAUMATOLOGÍA Y ORTOPEDIA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  <a:endParaRPr lang="es-MX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2" name="Conector recto 131"/>
          <p:cNvCxnSpPr/>
          <p:nvPr/>
        </p:nvCxnSpPr>
        <p:spPr bwMode="auto">
          <a:xfrm>
            <a:off x="3593440" y="2873375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Conector recto 145"/>
          <p:cNvCxnSpPr/>
          <p:nvPr/>
        </p:nvCxnSpPr>
        <p:spPr bwMode="auto">
          <a:xfrm>
            <a:off x="3593440" y="3146425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Line 338"/>
          <p:cNvSpPr>
            <a:spLocks noChangeShapeType="1"/>
          </p:cNvSpPr>
          <p:nvPr/>
        </p:nvSpPr>
        <p:spPr bwMode="auto">
          <a:xfrm>
            <a:off x="11795754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3" name="Text Box 351"/>
          <p:cNvSpPr txBox="1">
            <a:spLocks noChangeArrowheads="1"/>
          </p:cNvSpPr>
          <p:nvPr/>
        </p:nvSpPr>
        <p:spPr bwMode="auto">
          <a:xfrm>
            <a:off x="10599925" y="1045055"/>
            <a:ext cx="71107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IRA’s</a:t>
            </a:r>
            <a:endParaRPr lang="es-ES_tradnl" altLang="es-MX" dirty="0"/>
          </a:p>
        </p:txBody>
      </p:sp>
      <p:sp>
        <p:nvSpPr>
          <p:cNvPr id="65" name="Text Box 376"/>
          <p:cNvSpPr txBox="1">
            <a:spLocks noChangeArrowheads="1"/>
          </p:cNvSpPr>
          <p:nvPr/>
        </p:nvSpPr>
        <p:spPr bwMode="auto">
          <a:xfrm>
            <a:off x="7723819" y="38886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3130" name="Text Box 376"/>
          <p:cNvSpPr txBox="1">
            <a:spLocks noChangeArrowheads="1"/>
          </p:cNvSpPr>
          <p:nvPr/>
        </p:nvSpPr>
        <p:spPr bwMode="auto">
          <a:xfrm>
            <a:off x="3274436" y="506528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63" name="Text Box 376"/>
          <p:cNvSpPr txBox="1">
            <a:spLocks noChangeArrowheads="1"/>
          </p:cNvSpPr>
          <p:nvPr/>
        </p:nvSpPr>
        <p:spPr bwMode="auto">
          <a:xfrm>
            <a:off x="3274436" y="395246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894370"/>
            <a:ext cx="1206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3" name="Text Box 368"/>
          <p:cNvSpPr txBox="1">
            <a:spLocks noChangeArrowheads="1"/>
          </p:cNvSpPr>
          <p:nvPr/>
        </p:nvSpPr>
        <p:spPr bwMode="auto">
          <a:xfrm>
            <a:off x="6856698" y="2468293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103558" y="2607041"/>
            <a:ext cx="12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9" name="Text Box 368"/>
          <p:cNvSpPr txBox="1">
            <a:spLocks noChangeArrowheads="1"/>
          </p:cNvSpPr>
          <p:nvPr/>
        </p:nvSpPr>
        <p:spPr bwMode="auto">
          <a:xfrm>
            <a:off x="9882473" y="2471468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269" name="Rectángulo 268"/>
          <p:cNvSpPr/>
          <p:nvPr/>
        </p:nvSpPr>
        <p:spPr bwMode="auto">
          <a:xfrm>
            <a:off x="10221312" y="2520203"/>
            <a:ext cx="525600" cy="79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368"/>
          <p:cNvSpPr txBox="1">
            <a:spLocks noChangeArrowheads="1"/>
          </p:cNvSpPr>
          <p:nvPr/>
        </p:nvSpPr>
        <p:spPr bwMode="auto">
          <a:xfrm>
            <a:off x="7903594" y="2463835"/>
            <a:ext cx="4130248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10           11     11         12  </a:t>
            </a:r>
            <a:r>
              <a:rPr lang="es-ES_tradnl" altLang="es-MX" sz="500" b="1" dirty="0" smtClean="0"/>
              <a:t> </a:t>
            </a:r>
            <a:r>
              <a:rPr lang="es-ES_tradnl" altLang="es-MX" sz="200" b="1" dirty="0" smtClean="0"/>
              <a:t> </a:t>
            </a:r>
            <a:r>
              <a:rPr lang="es-ES_tradnl" altLang="es-MX" sz="500" b="1" dirty="0" smtClean="0"/>
              <a:t> </a:t>
            </a:r>
            <a:r>
              <a:rPr lang="es-ES_tradnl" altLang="es-MX" sz="700" b="1" dirty="0" smtClean="0"/>
              <a:t>6  13 14    15   16           </a:t>
            </a:r>
            <a:r>
              <a:rPr lang="es-ES_tradnl" altLang="es-MX" sz="400" b="1" dirty="0" smtClean="0"/>
              <a:t> </a:t>
            </a:r>
            <a:r>
              <a:rPr lang="es-ES_tradnl" altLang="es-MX" sz="700" b="1" dirty="0" smtClean="0"/>
              <a:t>17                           18                           </a:t>
            </a:r>
            <a:r>
              <a:rPr lang="es-ES_tradnl" altLang="es-MX" sz="200" b="1" dirty="0" smtClean="0"/>
              <a:t> </a:t>
            </a:r>
            <a:r>
              <a:rPr lang="es-ES_tradnl" altLang="es-MX" sz="700" b="1" dirty="0" smtClean="0"/>
              <a:t>19</a:t>
            </a:r>
            <a:endParaRPr lang="es-ES_tradnl" altLang="es-MX" sz="700" b="1" dirty="0"/>
          </a:p>
        </p:txBody>
      </p:sp>
      <p:sp>
        <p:nvSpPr>
          <p:cNvPr id="268" name="Rectángulo 267"/>
          <p:cNvSpPr/>
          <p:nvPr/>
        </p:nvSpPr>
        <p:spPr bwMode="auto">
          <a:xfrm>
            <a:off x="9838005" y="2524817"/>
            <a:ext cx="1188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7" name="Rectángulo 266"/>
          <p:cNvSpPr/>
          <p:nvPr/>
        </p:nvSpPr>
        <p:spPr bwMode="auto">
          <a:xfrm>
            <a:off x="8128814" y="2524932"/>
            <a:ext cx="1836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" name="Rectángulo 265"/>
          <p:cNvSpPr/>
          <p:nvPr/>
        </p:nvSpPr>
        <p:spPr bwMode="auto">
          <a:xfrm>
            <a:off x="7198824" y="2524932"/>
            <a:ext cx="1188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5" name="Rectángulo 264"/>
          <p:cNvSpPr/>
          <p:nvPr/>
        </p:nvSpPr>
        <p:spPr bwMode="auto">
          <a:xfrm>
            <a:off x="6812638" y="2523483"/>
            <a:ext cx="1188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4" name="Rectángulo 263"/>
          <p:cNvSpPr/>
          <p:nvPr/>
        </p:nvSpPr>
        <p:spPr bwMode="auto">
          <a:xfrm>
            <a:off x="6567878" y="2524920"/>
            <a:ext cx="10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2712147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1" name="Rectángulo 270"/>
          <p:cNvSpPr/>
          <p:nvPr/>
        </p:nvSpPr>
        <p:spPr bwMode="auto">
          <a:xfrm>
            <a:off x="11798160" y="2524842"/>
            <a:ext cx="360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0" name="Rectángulo 269"/>
          <p:cNvSpPr/>
          <p:nvPr/>
        </p:nvSpPr>
        <p:spPr bwMode="auto">
          <a:xfrm>
            <a:off x="11140317" y="2524827"/>
            <a:ext cx="5148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1" name="Rectángulo 260"/>
          <p:cNvSpPr/>
          <p:nvPr/>
        </p:nvSpPr>
        <p:spPr bwMode="auto">
          <a:xfrm>
            <a:off x="2845751" y="2525371"/>
            <a:ext cx="3708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0" name="Rectángulo 259"/>
          <p:cNvSpPr/>
          <p:nvPr/>
        </p:nvSpPr>
        <p:spPr bwMode="auto">
          <a:xfrm>
            <a:off x="104498" y="2510712"/>
            <a:ext cx="2484000" cy="8764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8" name="CuadroTexto 4"/>
          <p:cNvSpPr txBox="1"/>
          <p:nvPr/>
        </p:nvSpPr>
        <p:spPr>
          <a:xfrm>
            <a:off x="8156136" y="6619085"/>
            <a:ext cx="4008442" cy="6296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PESO PARA LA TALLA:</a:t>
            </a:r>
            <a:r>
              <a:rPr lang="es-MX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OBESIDAD, </a:t>
            </a:r>
            <a:r>
              <a:rPr lang="en-US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.SOBREPESO, </a:t>
            </a:r>
            <a:r>
              <a:rPr lang="en-US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.NORMAL, </a:t>
            </a:r>
            <a:r>
              <a:rPr lang="en-US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.DESNUTRICIÓN LEVE, </a:t>
            </a:r>
            <a:r>
              <a:rPr lang="en-US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.DESNUTRICIÓN MODERADA, </a:t>
            </a:r>
            <a:r>
              <a:rPr lang="en-US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.DESNUTRICIÓN GRAVE </a:t>
            </a:r>
            <a:endParaRPr lang="es-MX" sz="42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n-US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EDI TIPO:</a:t>
            </a:r>
            <a:r>
              <a:rPr lang="en-US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INICIAL,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</a:t>
            </a:r>
            <a:endParaRPr lang="es-MX" sz="42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 RESULTADO EDI:</a:t>
            </a:r>
            <a:r>
              <a:rPr lang="es-MX" sz="420" b="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0" baseline="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INICIAL: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.VERDE,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.AMARILLO,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.ROJO  </a:t>
            </a:r>
            <a:endParaRPr lang="es-MX" sz="42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SUBSECUENTE</a:t>
            </a:r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.RECUPERADO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REZAGO,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.RECUPERADO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RIESGO DE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RETRASO,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SEGUIMIENTO</a:t>
            </a: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RESULTADO BATTELLE: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.MAYOR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IGUAL A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89 A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.MENOR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IGUAL A 79</a:t>
            </a: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16. APLICACIÓN DE CÉDULA CÁNCER EN EL AÑO: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.SEGUNDA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VEZ</a:t>
            </a: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 EDA PLAN TRATAMIENTO: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.B,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</a:t>
            </a:r>
            <a:endParaRPr lang="es-MX" sz="42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18. IRA TRATAMIENTO: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.SINTOMÁTICO,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ANTIBIÓTICO</a:t>
            </a: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REFERIDO POR: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.EMBARAZO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ALTO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RIESGO,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.SOSPECHA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CÁNCER &lt; 18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AÑOS,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.IRA's,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.NEUMONÍA,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.OTRAS</a:t>
            </a:r>
            <a:endParaRPr lang="es-MX" sz="42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MX" sz="42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8" name="Rectángulo 217"/>
          <p:cNvSpPr/>
          <p:nvPr/>
        </p:nvSpPr>
        <p:spPr bwMode="auto">
          <a:xfrm>
            <a:off x="3862725" y="6121408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6" name="Rectángulo 215"/>
          <p:cNvSpPr/>
          <p:nvPr/>
        </p:nvSpPr>
        <p:spPr bwMode="auto">
          <a:xfrm>
            <a:off x="3862725" y="5319722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4" name="Rectángulo 213"/>
          <p:cNvSpPr/>
          <p:nvPr/>
        </p:nvSpPr>
        <p:spPr bwMode="auto">
          <a:xfrm>
            <a:off x="3862725" y="4508508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2" name="Rectángulo 211"/>
          <p:cNvSpPr/>
          <p:nvPr/>
        </p:nvSpPr>
        <p:spPr bwMode="auto">
          <a:xfrm>
            <a:off x="3862725" y="3706825"/>
            <a:ext cx="108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08" name="Rectángulo 207"/>
          <p:cNvSpPr/>
          <p:nvPr/>
        </p:nvSpPr>
        <p:spPr bwMode="auto">
          <a:xfrm>
            <a:off x="3862725" y="2881301"/>
            <a:ext cx="1152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91" name="Line 60"/>
          <p:cNvSpPr>
            <a:spLocks noChangeShapeType="1"/>
          </p:cNvSpPr>
          <p:nvPr/>
        </p:nvSpPr>
        <p:spPr bwMode="auto">
          <a:xfrm>
            <a:off x="2594672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6" name="CuadroTexto 2"/>
          <p:cNvSpPr txBox="1"/>
          <p:nvPr/>
        </p:nvSpPr>
        <p:spPr>
          <a:xfrm>
            <a:off x="108271" y="6619085"/>
            <a:ext cx="3937829" cy="5736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RELACIÓN TEMPORAL: 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 </a:t>
            </a:r>
          </a:p>
          <a:p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CLAVE DE EDAD: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.DÍAS,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.MESES,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   </a:t>
            </a:r>
          </a:p>
          <a:p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SEXO: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s-MX" sz="4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MUJER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MX" sz="45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DERECHOHABIENCIA: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</a:t>
            </a:r>
            <a:endParaRPr lang="es-MX" sz="45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s-MX" sz="45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DIFICULTAD PARA: (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DISCAPACIDAD) 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5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5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.ESCUCHAR,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.CAMINAR,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.USAR BRAZOS/MANOS,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.APRENDER/RECORDAR, </a:t>
            </a:r>
            <a:endParaRPr lang="es-MX" sz="450" dirty="0" smtClean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.CUIDADO PERSONAL,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.HABLAR/COMUNICARSE,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.EMOCIONAL/MENTAL,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</a:t>
            </a:r>
          </a:p>
          <a:p>
            <a:r>
              <a:rPr lang="es-MX" sz="45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es-MX" sz="5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s-MX" sz="5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.POCA DIFICULTAD,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.MUCHA DIFICULTAD,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PUEDE HACERLO,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  <a:p>
            <a:r>
              <a:rPr lang="es-MX" sz="45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es-MX" sz="5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MX" sz="5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.EDAD AVANZADA,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.NACIÓ 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.ACCIDENTE,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CAUSA,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</p:txBody>
      </p:sp>
      <p:sp>
        <p:nvSpPr>
          <p:cNvPr id="117" name="CuadroTexto 3"/>
          <p:cNvSpPr txBox="1"/>
          <p:nvPr/>
        </p:nvSpPr>
        <p:spPr>
          <a:xfrm>
            <a:off x="3930660" y="6619085"/>
            <a:ext cx="4766118" cy="5556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PROGRAMA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.ENFERMEDADES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TRANSMISIBLES,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.CRÓNICO DEGENERATIVAS,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.OTRAS ENFERMEDADES,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SANOS </a:t>
            </a:r>
            <a:endParaRPr lang="es-MX" sz="45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IMC: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.OBESIDAD,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.SOBREPESO,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.NORMAL,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.BAJO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PESO </a:t>
            </a:r>
            <a:endParaRPr lang="es-MX" sz="45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TRIMESTRE: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.PRIMERO,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.SEGUNDO,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.TERCERO </a:t>
            </a:r>
            <a:endParaRPr lang="es-MX" sz="450" dirty="0">
              <a:solidFill>
                <a:schemeClr val="dk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COMPLICACIONES: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.DIAGNÓSTICO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.INFECCIÓN URINARIA,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.PREECLAMPSIA/ECLAMPSIA,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.HEMORRAGIA </a:t>
            </a:r>
            <a:endParaRPr lang="es-MX" sz="450" dirty="0">
              <a:solidFill>
                <a:schemeClr val="dk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OTRAS ACCIONES A EMBARAZADAS: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.CON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ANÁLISIS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CLÍNICOS,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.PRESCRIPCIÓN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ÁCIDO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FÓLICO,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.APOYO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TRASLADO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OBSTÉTRICO </a:t>
            </a:r>
            <a:endParaRPr lang="es-MX" sz="450" dirty="0">
              <a:solidFill>
                <a:schemeClr val="dk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PUÉRPERA ACEPTANTE PF: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.HORMONAL,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.DIU</a:t>
            </a:r>
            <a:endParaRPr lang="es-MX" sz="450" dirty="0">
              <a:solidFill>
                <a:schemeClr val="dk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OTROS EVENTOS: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.PERI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POSTMENOPAUSIA,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.ITS,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.APOYO PSICOEMOCIONAL,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.PATOLOGÍA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MAMARIA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BENIGNA,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.CÁNCER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MAMARIO 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.COLPOSCOPÍA, </a:t>
            </a:r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.CÁNCER CERVICOUTERINO </a:t>
            </a:r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6882540" y="886303"/>
            <a:ext cx="1477112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SALUD REPRODUCTIVA</a:t>
            </a:r>
            <a:endParaRPr lang="es-ES_tradnl" altLang="es-MX" dirty="0"/>
          </a:p>
        </p:txBody>
      </p:sp>
      <p:sp>
        <p:nvSpPr>
          <p:cNvPr id="102" name="Text Box 351"/>
          <p:cNvSpPr txBox="1">
            <a:spLocks noChangeArrowheads="1"/>
          </p:cNvSpPr>
          <p:nvPr/>
        </p:nvSpPr>
        <p:spPr bwMode="auto">
          <a:xfrm>
            <a:off x="7494775" y="1033146"/>
            <a:ext cx="71107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PUERPERIO</a:t>
            </a:r>
            <a:endParaRPr lang="es-ES_tradnl" altLang="es-MX" dirty="0"/>
          </a:p>
        </p:txBody>
      </p:sp>
      <p:sp>
        <p:nvSpPr>
          <p:cNvPr id="3075" name="Text Box 349"/>
          <p:cNvSpPr txBox="1">
            <a:spLocks noChangeArrowheads="1"/>
          </p:cNvSpPr>
          <p:nvPr/>
        </p:nvSpPr>
        <p:spPr bwMode="auto">
          <a:xfrm>
            <a:off x="8747592" y="887534"/>
            <a:ext cx="257414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S A L U D   </a:t>
            </a:r>
            <a:r>
              <a:rPr lang="es-ES_tradnl" altLang="es-MX" sz="700" b="1" dirty="0" err="1" smtClean="0"/>
              <a:t>D</a:t>
            </a:r>
            <a:r>
              <a:rPr lang="es-ES_tradnl" altLang="es-MX" sz="700" b="1" dirty="0" smtClean="0"/>
              <a:t> E L   N I Ñ O</a:t>
            </a:r>
            <a:endParaRPr lang="es-ES_tradnl" altLang="es-MX" dirty="0"/>
          </a:p>
        </p:txBody>
      </p:sp>
      <p:sp>
        <p:nvSpPr>
          <p:cNvPr id="3078" name="Line 20"/>
          <p:cNvSpPr>
            <a:spLocks noChangeShapeType="1"/>
          </p:cNvSpPr>
          <p:nvPr/>
        </p:nvSpPr>
        <p:spPr bwMode="auto">
          <a:xfrm>
            <a:off x="9079140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>
            <a:off x="9828989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9454166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auto">
          <a:xfrm>
            <a:off x="9325412" y="1709665"/>
            <a:ext cx="0" cy="495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4" name="Line 38"/>
          <p:cNvSpPr>
            <a:spLocks noChangeShapeType="1"/>
          </p:cNvSpPr>
          <p:nvPr/>
        </p:nvSpPr>
        <p:spPr bwMode="auto">
          <a:xfrm>
            <a:off x="8325156" y="895724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5" name="Line 41"/>
          <p:cNvSpPr>
            <a:spLocks noChangeShapeType="1"/>
          </p:cNvSpPr>
          <p:nvPr/>
        </p:nvSpPr>
        <p:spPr bwMode="auto">
          <a:xfrm>
            <a:off x="8878984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6" name="Line 43"/>
          <p:cNvSpPr>
            <a:spLocks noChangeShapeType="1"/>
          </p:cNvSpPr>
          <p:nvPr/>
        </p:nvSpPr>
        <p:spPr bwMode="auto">
          <a:xfrm>
            <a:off x="8118334" y="1071303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318345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4" name="Text Box 95"/>
          <p:cNvSpPr txBox="1">
            <a:spLocks noChangeArrowheads="1"/>
          </p:cNvSpPr>
          <p:nvPr/>
        </p:nvSpPr>
        <p:spPr bwMode="auto">
          <a:xfrm>
            <a:off x="1250983" y="393168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390310" y="1612872"/>
            <a:ext cx="1798338" cy="21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6026" y="2298363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2971076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3218899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0" name="Line 59"/>
          <p:cNvSpPr>
            <a:spLocks noChangeShapeType="1"/>
          </p:cNvSpPr>
          <p:nvPr/>
        </p:nvSpPr>
        <p:spPr bwMode="auto">
          <a:xfrm>
            <a:off x="2837625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8" name="Line 338"/>
          <p:cNvSpPr>
            <a:spLocks noChangeShapeType="1"/>
          </p:cNvSpPr>
          <p:nvPr/>
        </p:nvSpPr>
        <p:spPr bwMode="auto">
          <a:xfrm>
            <a:off x="3740119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0" name="Line 345"/>
          <p:cNvSpPr>
            <a:spLocks noChangeShapeType="1"/>
          </p:cNvSpPr>
          <p:nvPr/>
        </p:nvSpPr>
        <p:spPr bwMode="auto">
          <a:xfrm>
            <a:off x="6940803" y="1065449"/>
            <a:ext cx="137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1" name="Line 348"/>
          <p:cNvSpPr>
            <a:spLocks noChangeShapeType="1"/>
          </p:cNvSpPr>
          <p:nvPr/>
        </p:nvSpPr>
        <p:spPr bwMode="auto">
          <a:xfrm>
            <a:off x="8747591" y="1079686"/>
            <a:ext cx="25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6" name="Line 103"/>
          <p:cNvSpPr>
            <a:spLocks noChangeShapeType="1"/>
          </p:cNvSpPr>
          <p:nvPr/>
        </p:nvSpPr>
        <p:spPr bwMode="auto">
          <a:xfrm>
            <a:off x="102288" y="3427161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7" name="Line 104"/>
          <p:cNvSpPr>
            <a:spLocks noChangeShapeType="1"/>
          </p:cNvSpPr>
          <p:nvPr/>
        </p:nvSpPr>
        <p:spPr bwMode="auto">
          <a:xfrm>
            <a:off x="102288" y="4238757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0" name="Line 107"/>
          <p:cNvSpPr>
            <a:spLocks noChangeShapeType="1"/>
          </p:cNvSpPr>
          <p:nvPr/>
        </p:nvSpPr>
        <p:spPr bwMode="auto">
          <a:xfrm>
            <a:off x="102289" y="5859294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3" name="Line 110"/>
          <p:cNvSpPr>
            <a:spLocks noChangeShapeType="1"/>
          </p:cNvSpPr>
          <p:nvPr/>
        </p:nvSpPr>
        <p:spPr bwMode="auto">
          <a:xfrm>
            <a:off x="102289" y="6657867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8" name="Line 363"/>
          <p:cNvSpPr>
            <a:spLocks noChangeShapeType="1"/>
          </p:cNvSpPr>
          <p:nvPr/>
        </p:nvSpPr>
        <p:spPr bwMode="auto">
          <a:xfrm>
            <a:off x="102288" y="5052778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2" name="Text Box 368"/>
          <p:cNvSpPr txBox="1">
            <a:spLocks noChangeArrowheads="1"/>
          </p:cNvSpPr>
          <p:nvPr/>
        </p:nvSpPr>
        <p:spPr bwMode="auto">
          <a:xfrm>
            <a:off x="4018385" y="1612872"/>
            <a:ext cx="2384053" cy="18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D  I  A  G  N  </a:t>
            </a:r>
            <a:r>
              <a:rPr lang="es-ES_tradnl" altLang="es-MX" sz="800" b="1" dirty="0" err="1"/>
              <a:t>Ó</a:t>
            </a:r>
            <a:r>
              <a:rPr lang="es-ES_tradnl" altLang="es-MX" sz="800" b="1" dirty="0"/>
              <a:t>  S  T  I  C  O</a:t>
            </a:r>
          </a:p>
        </p:txBody>
      </p:sp>
      <p:sp>
        <p:nvSpPr>
          <p:cNvPr id="3123" name="Text Box 369"/>
          <p:cNvSpPr txBox="1">
            <a:spLocks noChangeArrowheads="1"/>
          </p:cNvSpPr>
          <p:nvPr/>
        </p:nvSpPr>
        <p:spPr bwMode="auto">
          <a:xfrm rot="16200000">
            <a:off x="8940430" y="1229050"/>
            <a:ext cx="786345" cy="30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/>
              <a:t>PRUEBA EDI &lt; 5 AÑOS</a:t>
            </a:r>
            <a:endParaRPr lang="es-ES_tradnl" altLang="es-MX" dirty="0"/>
          </a:p>
        </p:txBody>
      </p:sp>
      <p:sp>
        <p:nvSpPr>
          <p:cNvPr id="3124" name="Line 370"/>
          <p:cNvSpPr>
            <a:spLocks noChangeShapeType="1"/>
          </p:cNvSpPr>
          <p:nvPr/>
        </p:nvSpPr>
        <p:spPr bwMode="auto">
          <a:xfrm>
            <a:off x="8320214" y="1646165"/>
            <a:ext cx="43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5" name="Line 371"/>
          <p:cNvSpPr>
            <a:spLocks noChangeShapeType="1"/>
          </p:cNvSpPr>
          <p:nvPr/>
        </p:nvSpPr>
        <p:spPr bwMode="auto">
          <a:xfrm>
            <a:off x="7787990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8" name="Text Box 374"/>
          <p:cNvSpPr txBox="1">
            <a:spLocks noChangeArrowheads="1"/>
          </p:cNvSpPr>
          <p:nvPr/>
        </p:nvSpPr>
        <p:spPr bwMode="auto">
          <a:xfrm>
            <a:off x="30518" y="411164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3129" name="Text Box 375"/>
          <p:cNvSpPr txBox="1">
            <a:spLocks noChangeArrowheads="1"/>
          </p:cNvSpPr>
          <p:nvPr/>
        </p:nvSpPr>
        <p:spPr bwMode="auto">
          <a:xfrm>
            <a:off x="10851202" y="403084"/>
            <a:ext cx="775794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SERVICIO:</a:t>
            </a:r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>
            <a:off x="7777158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34" name="Line 382"/>
          <p:cNvSpPr>
            <a:spLocks noChangeShapeType="1"/>
          </p:cNvSpPr>
          <p:nvPr/>
        </p:nvSpPr>
        <p:spPr bwMode="auto">
          <a:xfrm>
            <a:off x="9959265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2" name="Text Box 376"/>
          <p:cNvSpPr txBox="1">
            <a:spLocks noChangeArrowheads="1"/>
          </p:cNvSpPr>
          <p:nvPr/>
        </p:nvSpPr>
        <p:spPr bwMode="auto">
          <a:xfrm>
            <a:off x="9432560" y="40308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3126" name="Line 372"/>
          <p:cNvSpPr>
            <a:spLocks noChangeShapeType="1"/>
          </p:cNvSpPr>
          <p:nvPr/>
        </p:nvSpPr>
        <p:spPr bwMode="auto">
          <a:xfrm>
            <a:off x="1321888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7" name="Line 373"/>
          <p:cNvSpPr>
            <a:spLocks noChangeShapeType="1"/>
          </p:cNvSpPr>
          <p:nvPr/>
        </p:nvSpPr>
        <p:spPr bwMode="auto">
          <a:xfrm>
            <a:off x="10909068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4" name="Line 373"/>
          <p:cNvSpPr>
            <a:spLocks noChangeShapeType="1"/>
          </p:cNvSpPr>
          <p:nvPr/>
        </p:nvSpPr>
        <p:spPr bwMode="auto">
          <a:xfrm>
            <a:off x="3317524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091726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2" name="Line 59"/>
          <p:cNvSpPr>
            <a:spLocks noChangeShapeType="1"/>
          </p:cNvSpPr>
          <p:nvPr/>
        </p:nvSpPr>
        <p:spPr bwMode="auto">
          <a:xfrm>
            <a:off x="3598038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4" name="Line 46"/>
          <p:cNvSpPr>
            <a:spLocks noChangeShapeType="1"/>
          </p:cNvSpPr>
          <p:nvPr/>
        </p:nvSpPr>
        <p:spPr bwMode="auto">
          <a:xfrm>
            <a:off x="6937628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5" name="Line 57"/>
          <p:cNvSpPr>
            <a:spLocks noChangeShapeType="1"/>
          </p:cNvSpPr>
          <p:nvPr/>
        </p:nvSpPr>
        <p:spPr bwMode="auto">
          <a:xfrm>
            <a:off x="7191801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6" name="Line 58"/>
          <p:cNvSpPr>
            <a:spLocks noChangeShapeType="1"/>
          </p:cNvSpPr>
          <p:nvPr/>
        </p:nvSpPr>
        <p:spPr bwMode="auto">
          <a:xfrm>
            <a:off x="7320598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8" name="Line 60"/>
          <p:cNvSpPr>
            <a:spLocks noChangeShapeType="1"/>
          </p:cNvSpPr>
          <p:nvPr/>
        </p:nvSpPr>
        <p:spPr bwMode="auto">
          <a:xfrm>
            <a:off x="6561224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0" name="Line 338"/>
          <p:cNvSpPr>
            <a:spLocks noChangeShapeType="1"/>
          </p:cNvSpPr>
          <p:nvPr/>
        </p:nvSpPr>
        <p:spPr bwMode="auto">
          <a:xfrm>
            <a:off x="7452354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1" name="Line 339"/>
          <p:cNvSpPr>
            <a:spLocks noChangeShapeType="1"/>
          </p:cNvSpPr>
          <p:nvPr/>
        </p:nvSpPr>
        <p:spPr bwMode="auto">
          <a:xfrm>
            <a:off x="7987550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>
            <a:off x="7064628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3" name="Line 59"/>
          <p:cNvSpPr>
            <a:spLocks noChangeShapeType="1"/>
          </p:cNvSpPr>
          <p:nvPr/>
        </p:nvSpPr>
        <p:spPr bwMode="auto">
          <a:xfrm>
            <a:off x="7563002" y="1071303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7" name="Line 59"/>
          <p:cNvSpPr>
            <a:spLocks noChangeShapeType="1"/>
          </p:cNvSpPr>
          <p:nvPr/>
        </p:nvSpPr>
        <p:spPr bwMode="auto">
          <a:xfrm>
            <a:off x="6807613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4" name="Line 60"/>
          <p:cNvSpPr>
            <a:spLocks noChangeShapeType="1"/>
          </p:cNvSpPr>
          <p:nvPr/>
        </p:nvSpPr>
        <p:spPr bwMode="auto">
          <a:xfrm>
            <a:off x="6684398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5" name="Line 46"/>
          <p:cNvSpPr>
            <a:spLocks noChangeShapeType="1"/>
          </p:cNvSpPr>
          <p:nvPr/>
        </p:nvSpPr>
        <p:spPr bwMode="auto">
          <a:xfrm>
            <a:off x="11128628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11541551" y="1161155"/>
            <a:ext cx="0" cy="549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7" name="Line 58"/>
          <p:cNvSpPr>
            <a:spLocks noChangeShapeType="1"/>
          </p:cNvSpPr>
          <p:nvPr/>
        </p:nvSpPr>
        <p:spPr bwMode="auto">
          <a:xfrm>
            <a:off x="11663998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8" name="Line 59"/>
          <p:cNvSpPr>
            <a:spLocks noChangeShapeType="1"/>
          </p:cNvSpPr>
          <p:nvPr/>
        </p:nvSpPr>
        <p:spPr bwMode="auto">
          <a:xfrm>
            <a:off x="11001527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9" name="Line 60"/>
          <p:cNvSpPr>
            <a:spLocks noChangeShapeType="1"/>
          </p:cNvSpPr>
          <p:nvPr/>
        </p:nvSpPr>
        <p:spPr bwMode="auto">
          <a:xfrm>
            <a:off x="10752224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0544411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2" name="Line 339"/>
          <p:cNvSpPr>
            <a:spLocks noChangeShapeType="1"/>
          </p:cNvSpPr>
          <p:nvPr/>
        </p:nvSpPr>
        <p:spPr bwMode="auto">
          <a:xfrm>
            <a:off x="12049460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3" name="Line 46"/>
          <p:cNvSpPr>
            <a:spLocks noChangeShapeType="1"/>
          </p:cNvSpPr>
          <p:nvPr/>
        </p:nvSpPr>
        <p:spPr bwMode="auto">
          <a:xfrm>
            <a:off x="11325478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4" name="Line 59"/>
          <p:cNvSpPr>
            <a:spLocks noChangeShapeType="1"/>
          </p:cNvSpPr>
          <p:nvPr/>
        </p:nvSpPr>
        <p:spPr bwMode="auto">
          <a:xfrm>
            <a:off x="11925452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10882399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6" name="Line 60"/>
          <p:cNvSpPr>
            <a:spLocks noChangeShapeType="1"/>
          </p:cNvSpPr>
          <p:nvPr/>
        </p:nvSpPr>
        <p:spPr bwMode="auto">
          <a:xfrm>
            <a:off x="10218824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7" name="Line 61"/>
          <p:cNvSpPr>
            <a:spLocks noChangeShapeType="1"/>
          </p:cNvSpPr>
          <p:nvPr/>
        </p:nvSpPr>
        <p:spPr bwMode="auto">
          <a:xfrm>
            <a:off x="10087211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8" name="Line 60"/>
          <p:cNvSpPr>
            <a:spLocks noChangeShapeType="1"/>
          </p:cNvSpPr>
          <p:nvPr/>
        </p:nvSpPr>
        <p:spPr bwMode="auto">
          <a:xfrm>
            <a:off x="10336299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9" name="Line 30"/>
          <p:cNvSpPr>
            <a:spLocks noChangeShapeType="1"/>
          </p:cNvSpPr>
          <p:nvPr/>
        </p:nvSpPr>
        <p:spPr bwMode="auto">
          <a:xfrm>
            <a:off x="9708339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1" name="Text Box 351"/>
          <p:cNvSpPr txBox="1">
            <a:spLocks noChangeArrowheads="1"/>
          </p:cNvSpPr>
          <p:nvPr/>
        </p:nvSpPr>
        <p:spPr bwMode="auto">
          <a:xfrm>
            <a:off x="6904225" y="1033146"/>
            <a:ext cx="71107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EMBARAZO</a:t>
            </a:r>
            <a:endParaRPr lang="es-ES_tradnl" altLang="es-MX" dirty="0"/>
          </a:p>
        </p:txBody>
      </p:sp>
      <p:sp>
        <p:nvSpPr>
          <p:cNvPr id="103" name="Text Box 351"/>
          <p:cNvSpPr txBox="1">
            <a:spLocks noChangeArrowheads="1"/>
          </p:cNvSpPr>
          <p:nvPr/>
        </p:nvSpPr>
        <p:spPr bwMode="auto">
          <a:xfrm>
            <a:off x="6472425" y="905353"/>
            <a:ext cx="55630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COBER-TURA</a:t>
            </a:r>
            <a:endParaRPr lang="es-ES_tradnl" altLang="es-MX" dirty="0"/>
          </a:p>
        </p:txBody>
      </p:sp>
      <p:sp>
        <p:nvSpPr>
          <p:cNvPr id="104" name="Line 345"/>
          <p:cNvSpPr>
            <a:spLocks noChangeShapeType="1"/>
          </p:cNvSpPr>
          <p:nvPr/>
        </p:nvSpPr>
        <p:spPr bwMode="auto">
          <a:xfrm>
            <a:off x="6564362" y="1212991"/>
            <a:ext cx="15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>
            <a:off x="8748940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8539390" y="1647796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 rot="16200000">
            <a:off x="8213876" y="1066223"/>
            <a:ext cx="6329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MX" sz="700" b="1" dirty="0"/>
              <a:t>OTROS </a:t>
            </a:r>
          </a:p>
          <a:p>
            <a:pPr algn="ctr"/>
            <a:r>
              <a:rPr lang="es-MX" sz="700" b="1" dirty="0"/>
              <a:t>EVENTOS</a:t>
            </a:r>
          </a:p>
        </p:txBody>
      </p:sp>
      <p:sp>
        <p:nvSpPr>
          <p:cNvPr id="109" name="Line 370"/>
          <p:cNvSpPr>
            <a:spLocks noChangeShapeType="1"/>
          </p:cNvSpPr>
          <p:nvPr/>
        </p:nvSpPr>
        <p:spPr bwMode="auto">
          <a:xfrm>
            <a:off x="9196514" y="1709665"/>
            <a:ext cx="25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0" name="Line 345"/>
          <p:cNvSpPr>
            <a:spLocks noChangeShapeType="1"/>
          </p:cNvSpPr>
          <p:nvPr/>
        </p:nvSpPr>
        <p:spPr bwMode="auto">
          <a:xfrm>
            <a:off x="9961612" y="1210610"/>
            <a:ext cx="1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1" name="Text Box 369"/>
          <p:cNvSpPr txBox="1">
            <a:spLocks noChangeArrowheads="1"/>
          </p:cNvSpPr>
          <p:nvPr/>
        </p:nvSpPr>
        <p:spPr bwMode="auto">
          <a:xfrm rot="16200000">
            <a:off x="8954684" y="1633896"/>
            <a:ext cx="1702147" cy="19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/>
              <a:t>APLICACIÓN CÉDULA CÁNCER</a:t>
            </a:r>
          </a:p>
        </p:txBody>
      </p:sp>
      <p:sp>
        <p:nvSpPr>
          <p:cNvPr id="112" name="Text Box 351"/>
          <p:cNvSpPr txBox="1">
            <a:spLocks noChangeArrowheads="1"/>
          </p:cNvSpPr>
          <p:nvPr/>
        </p:nvSpPr>
        <p:spPr bwMode="auto">
          <a:xfrm>
            <a:off x="9996675" y="1045055"/>
            <a:ext cx="711078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EDA’s</a:t>
            </a:r>
            <a:endParaRPr lang="es-ES_tradnl" altLang="es-MX" dirty="0"/>
          </a:p>
        </p:txBody>
      </p:sp>
      <p:sp>
        <p:nvSpPr>
          <p:cNvPr id="114" name="Text Box 351"/>
          <p:cNvSpPr txBox="1">
            <a:spLocks noChangeArrowheads="1"/>
          </p:cNvSpPr>
          <p:nvPr/>
        </p:nvSpPr>
        <p:spPr bwMode="auto">
          <a:xfrm>
            <a:off x="11264916" y="910115"/>
            <a:ext cx="4569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400" b="1" dirty="0" smtClean="0"/>
              <a:t>PROMO-CIÓN DE LA SALUD</a:t>
            </a:r>
            <a:endParaRPr lang="es-ES_tradnl" altLang="es-MX" sz="700" dirty="0"/>
          </a:p>
        </p:txBody>
      </p:sp>
      <p:sp>
        <p:nvSpPr>
          <p:cNvPr id="115" name="Line 345"/>
          <p:cNvSpPr>
            <a:spLocks noChangeShapeType="1"/>
          </p:cNvSpPr>
          <p:nvPr/>
        </p:nvSpPr>
        <p:spPr bwMode="auto">
          <a:xfrm>
            <a:off x="11326862" y="1156635"/>
            <a:ext cx="33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5" name="Text Box 368"/>
          <p:cNvSpPr txBox="1">
            <a:spLocks noChangeArrowheads="1"/>
          </p:cNvSpPr>
          <p:nvPr/>
        </p:nvSpPr>
        <p:spPr bwMode="auto">
          <a:xfrm>
            <a:off x="7523448" y="2468293"/>
            <a:ext cx="531090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      </a:t>
            </a:r>
            <a:r>
              <a:rPr lang="es-ES_tradnl" altLang="es-MX" sz="600" b="1" dirty="0" err="1" smtClean="0"/>
              <a:t>RT</a:t>
            </a:r>
            <a:endParaRPr lang="es-ES_tradnl" altLang="es-MX" sz="700" b="1" dirty="0"/>
          </a:p>
        </p:txBody>
      </p:sp>
      <p:sp>
        <p:nvSpPr>
          <p:cNvPr id="127" name="Text Box 368"/>
          <p:cNvSpPr txBox="1">
            <a:spLocks noChangeArrowheads="1"/>
          </p:cNvSpPr>
          <p:nvPr/>
        </p:nvSpPr>
        <p:spPr bwMode="auto">
          <a:xfrm>
            <a:off x="8669623" y="2468293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128" name="Text Box 368"/>
          <p:cNvSpPr txBox="1">
            <a:spLocks noChangeArrowheads="1"/>
          </p:cNvSpPr>
          <p:nvPr/>
        </p:nvSpPr>
        <p:spPr bwMode="auto">
          <a:xfrm>
            <a:off x="10676223" y="2462232"/>
            <a:ext cx="531090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       </a:t>
            </a:r>
            <a:r>
              <a:rPr lang="es-ES_tradnl" altLang="es-MX" sz="600" b="1" dirty="0" err="1" smtClean="0"/>
              <a:t>RT</a:t>
            </a:r>
            <a:endParaRPr lang="es-ES_tradnl" altLang="es-MX" sz="700" b="1" dirty="0"/>
          </a:p>
        </p:txBody>
      </p:sp>
      <p:cxnSp>
        <p:nvCxnSpPr>
          <p:cNvPr id="133" name="Conector recto 132"/>
          <p:cNvCxnSpPr/>
          <p:nvPr/>
        </p:nvCxnSpPr>
        <p:spPr bwMode="auto">
          <a:xfrm>
            <a:off x="3864267" y="2873375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Conector recto 135"/>
          <p:cNvCxnSpPr/>
          <p:nvPr/>
        </p:nvCxnSpPr>
        <p:spPr bwMode="auto">
          <a:xfrm>
            <a:off x="3330574" y="2974981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Conector recto 146"/>
          <p:cNvCxnSpPr/>
          <p:nvPr/>
        </p:nvCxnSpPr>
        <p:spPr bwMode="auto">
          <a:xfrm>
            <a:off x="3983067" y="3146425"/>
            <a:ext cx="243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Conector recto 155"/>
          <p:cNvCxnSpPr/>
          <p:nvPr/>
        </p:nvCxnSpPr>
        <p:spPr bwMode="auto">
          <a:xfrm>
            <a:off x="3864267" y="3698875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7" name="Text Box 368"/>
          <p:cNvSpPr txBox="1">
            <a:spLocks noChangeArrowheads="1"/>
          </p:cNvSpPr>
          <p:nvPr/>
        </p:nvSpPr>
        <p:spPr bwMode="auto">
          <a:xfrm>
            <a:off x="3297290" y="338558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1" name="Conector recto 160"/>
          <p:cNvCxnSpPr/>
          <p:nvPr/>
        </p:nvCxnSpPr>
        <p:spPr bwMode="auto">
          <a:xfrm>
            <a:off x="3983067" y="3959225"/>
            <a:ext cx="243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Conector recto 164"/>
          <p:cNvCxnSpPr/>
          <p:nvPr/>
        </p:nvCxnSpPr>
        <p:spPr bwMode="auto">
          <a:xfrm>
            <a:off x="3340100" y="3806821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Conector recto 169"/>
          <p:cNvCxnSpPr/>
          <p:nvPr/>
        </p:nvCxnSpPr>
        <p:spPr bwMode="auto">
          <a:xfrm>
            <a:off x="3864267" y="4505325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Text Box 368"/>
          <p:cNvSpPr txBox="1">
            <a:spLocks noChangeArrowheads="1"/>
          </p:cNvSpPr>
          <p:nvPr/>
        </p:nvSpPr>
        <p:spPr bwMode="auto">
          <a:xfrm>
            <a:off x="3297290" y="419838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2" name="Conector recto 171"/>
          <p:cNvCxnSpPr/>
          <p:nvPr/>
        </p:nvCxnSpPr>
        <p:spPr bwMode="auto">
          <a:xfrm>
            <a:off x="3336924" y="4625992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Conector recto 174"/>
          <p:cNvCxnSpPr/>
          <p:nvPr/>
        </p:nvCxnSpPr>
        <p:spPr bwMode="auto">
          <a:xfrm>
            <a:off x="4008267" y="4759325"/>
            <a:ext cx="241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Conector recto 183"/>
          <p:cNvCxnSpPr/>
          <p:nvPr/>
        </p:nvCxnSpPr>
        <p:spPr bwMode="auto">
          <a:xfrm>
            <a:off x="3864267" y="5318125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5" name="Text Box 368"/>
          <p:cNvSpPr txBox="1">
            <a:spLocks noChangeArrowheads="1"/>
          </p:cNvSpPr>
          <p:nvPr/>
        </p:nvSpPr>
        <p:spPr bwMode="auto">
          <a:xfrm>
            <a:off x="3297290" y="501118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9" name="Conector recto 188"/>
          <p:cNvCxnSpPr/>
          <p:nvPr/>
        </p:nvCxnSpPr>
        <p:spPr bwMode="auto">
          <a:xfrm>
            <a:off x="3983067" y="5578475"/>
            <a:ext cx="243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Conector recto 192"/>
          <p:cNvCxnSpPr/>
          <p:nvPr/>
        </p:nvCxnSpPr>
        <p:spPr bwMode="auto">
          <a:xfrm>
            <a:off x="3340100" y="5445134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Conector recto 197"/>
          <p:cNvCxnSpPr/>
          <p:nvPr/>
        </p:nvCxnSpPr>
        <p:spPr bwMode="auto">
          <a:xfrm>
            <a:off x="3864267" y="6118225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Text Box 368"/>
          <p:cNvSpPr txBox="1">
            <a:spLocks noChangeArrowheads="1"/>
          </p:cNvSpPr>
          <p:nvPr/>
        </p:nvSpPr>
        <p:spPr bwMode="auto">
          <a:xfrm>
            <a:off x="3297290" y="581763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3" name="Conector recto 202"/>
          <p:cNvCxnSpPr/>
          <p:nvPr/>
        </p:nvCxnSpPr>
        <p:spPr bwMode="auto">
          <a:xfrm>
            <a:off x="3983067" y="6378575"/>
            <a:ext cx="243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Conector recto 206"/>
          <p:cNvCxnSpPr/>
          <p:nvPr/>
        </p:nvCxnSpPr>
        <p:spPr bwMode="auto">
          <a:xfrm>
            <a:off x="3336924" y="6245228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0" name="Text Box 368"/>
          <p:cNvSpPr txBox="1">
            <a:spLocks noChangeArrowheads="1"/>
          </p:cNvSpPr>
          <p:nvPr/>
        </p:nvSpPr>
        <p:spPr bwMode="auto">
          <a:xfrm>
            <a:off x="6135930" y="2577562"/>
            <a:ext cx="362988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3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</p:txBody>
      </p:sp>
      <p:cxnSp>
        <p:nvCxnSpPr>
          <p:cNvPr id="231" name="Conector recto 230"/>
          <p:cNvCxnSpPr/>
          <p:nvPr/>
        </p:nvCxnSpPr>
        <p:spPr bwMode="auto">
          <a:xfrm>
            <a:off x="249847" y="2857499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Text Box 368"/>
          <p:cNvSpPr txBox="1">
            <a:spLocks noChangeArrowheads="1"/>
          </p:cNvSpPr>
          <p:nvPr/>
        </p:nvSpPr>
        <p:spPr bwMode="auto">
          <a:xfrm>
            <a:off x="187699" y="2575956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33" name="Conector recto 232"/>
          <p:cNvCxnSpPr/>
          <p:nvPr/>
        </p:nvCxnSpPr>
        <p:spPr bwMode="auto">
          <a:xfrm>
            <a:off x="249847" y="3122610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Conector recto 236"/>
          <p:cNvCxnSpPr/>
          <p:nvPr/>
        </p:nvCxnSpPr>
        <p:spPr bwMode="auto">
          <a:xfrm>
            <a:off x="249847" y="3682999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8" name="Text Box 368"/>
          <p:cNvSpPr txBox="1">
            <a:spLocks noChangeArrowheads="1"/>
          </p:cNvSpPr>
          <p:nvPr/>
        </p:nvSpPr>
        <p:spPr bwMode="auto">
          <a:xfrm>
            <a:off x="187699" y="3391931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39" name="Conector recto 238"/>
          <p:cNvCxnSpPr/>
          <p:nvPr/>
        </p:nvCxnSpPr>
        <p:spPr bwMode="auto">
          <a:xfrm>
            <a:off x="243497" y="3944936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Conector recto 242"/>
          <p:cNvCxnSpPr/>
          <p:nvPr/>
        </p:nvCxnSpPr>
        <p:spPr bwMode="auto">
          <a:xfrm>
            <a:off x="243497" y="4491036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4" name="Text Box 368"/>
          <p:cNvSpPr txBox="1">
            <a:spLocks noChangeArrowheads="1"/>
          </p:cNvSpPr>
          <p:nvPr/>
        </p:nvSpPr>
        <p:spPr bwMode="auto">
          <a:xfrm>
            <a:off x="181349" y="4204731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45" name="Conector recto 244"/>
          <p:cNvCxnSpPr/>
          <p:nvPr/>
        </p:nvCxnSpPr>
        <p:spPr bwMode="auto">
          <a:xfrm>
            <a:off x="243497" y="4746621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Conector recto 248"/>
          <p:cNvCxnSpPr/>
          <p:nvPr/>
        </p:nvCxnSpPr>
        <p:spPr bwMode="auto">
          <a:xfrm>
            <a:off x="249847" y="5299075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Text Box 368"/>
          <p:cNvSpPr txBox="1">
            <a:spLocks noChangeArrowheads="1"/>
          </p:cNvSpPr>
          <p:nvPr/>
        </p:nvSpPr>
        <p:spPr bwMode="auto">
          <a:xfrm>
            <a:off x="187699" y="5017533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51" name="Conector recto 250"/>
          <p:cNvCxnSpPr/>
          <p:nvPr/>
        </p:nvCxnSpPr>
        <p:spPr bwMode="auto">
          <a:xfrm>
            <a:off x="243497" y="5565775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Conector recto 254"/>
          <p:cNvCxnSpPr/>
          <p:nvPr/>
        </p:nvCxnSpPr>
        <p:spPr bwMode="auto">
          <a:xfrm>
            <a:off x="243497" y="6111875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6" name="Text Box 368"/>
          <p:cNvSpPr txBox="1">
            <a:spLocks noChangeArrowheads="1"/>
          </p:cNvSpPr>
          <p:nvPr/>
        </p:nvSpPr>
        <p:spPr bwMode="auto">
          <a:xfrm>
            <a:off x="186112" y="5820807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57" name="Conector recto 256"/>
          <p:cNvCxnSpPr/>
          <p:nvPr/>
        </p:nvCxnSpPr>
        <p:spPr bwMode="auto">
          <a:xfrm>
            <a:off x="243497" y="6367460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92" name="Line 61"/>
          <p:cNvSpPr>
            <a:spLocks noChangeShapeType="1"/>
          </p:cNvSpPr>
          <p:nvPr/>
        </p:nvSpPr>
        <p:spPr bwMode="auto">
          <a:xfrm>
            <a:off x="2456709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102289" y="684820"/>
            <a:ext cx="1206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102288" y="2512753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>
            <a:off x="6426436" y="90207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>
            <a:off x="3859424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5" name="Line 331"/>
          <p:cNvSpPr>
            <a:spLocks noChangeShapeType="1"/>
          </p:cNvSpPr>
          <p:nvPr/>
        </p:nvSpPr>
        <p:spPr bwMode="auto">
          <a:xfrm>
            <a:off x="250567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9" name="Line 339"/>
          <p:cNvSpPr>
            <a:spLocks noChangeShapeType="1"/>
          </p:cNvSpPr>
          <p:nvPr/>
        </p:nvSpPr>
        <p:spPr bwMode="auto">
          <a:xfrm>
            <a:off x="3985752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3" name="Text Box 368"/>
          <p:cNvSpPr txBox="1">
            <a:spLocks noChangeArrowheads="1"/>
          </p:cNvSpPr>
          <p:nvPr/>
        </p:nvSpPr>
        <p:spPr bwMode="auto">
          <a:xfrm>
            <a:off x="3518625" y="3377650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4" name="Conector recto 273"/>
          <p:cNvCxnSpPr/>
          <p:nvPr/>
        </p:nvCxnSpPr>
        <p:spPr bwMode="auto">
          <a:xfrm>
            <a:off x="3593440" y="3704328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5" name="Conector recto 274"/>
          <p:cNvCxnSpPr/>
          <p:nvPr/>
        </p:nvCxnSpPr>
        <p:spPr bwMode="auto">
          <a:xfrm>
            <a:off x="3593440" y="3977378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6" name="Text Box 368"/>
          <p:cNvSpPr txBox="1">
            <a:spLocks noChangeArrowheads="1"/>
          </p:cNvSpPr>
          <p:nvPr/>
        </p:nvSpPr>
        <p:spPr bwMode="auto">
          <a:xfrm>
            <a:off x="3517839" y="4199312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7" name="Conector recto 276"/>
          <p:cNvCxnSpPr/>
          <p:nvPr/>
        </p:nvCxnSpPr>
        <p:spPr bwMode="auto">
          <a:xfrm>
            <a:off x="3592654" y="4525990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8" name="Conector recto 277"/>
          <p:cNvCxnSpPr/>
          <p:nvPr/>
        </p:nvCxnSpPr>
        <p:spPr bwMode="auto">
          <a:xfrm>
            <a:off x="3592654" y="4799040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9" name="Text Box 368"/>
          <p:cNvSpPr txBox="1">
            <a:spLocks noChangeArrowheads="1"/>
          </p:cNvSpPr>
          <p:nvPr/>
        </p:nvSpPr>
        <p:spPr bwMode="auto">
          <a:xfrm>
            <a:off x="3521789" y="4999495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80" name="Conector recto 279"/>
          <p:cNvCxnSpPr/>
          <p:nvPr/>
        </p:nvCxnSpPr>
        <p:spPr bwMode="auto">
          <a:xfrm>
            <a:off x="3596604" y="5326173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Conector recto 280"/>
          <p:cNvCxnSpPr/>
          <p:nvPr/>
        </p:nvCxnSpPr>
        <p:spPr bwMode="auto">
          <a:xfrm>
            <a:off x="3596604" y="5599223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2" name="Text Box 368"/>
          <p:cNvSpPr txBox="1">
            <a:spLocks noChangeArrowheads="1"/>
          </p:cNvSpPr>
          <p:nvPr/>
        </p:nvSpPr>
        <p:spPr bwMode="auto">
          <a:xfrm>
            <a:off x="3521789" y="5798068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83" name="Conector recto 282"/>
          <p:cNvCxnSpPr/>
          <p:nvPr/>
        </p:nvCxnSpPr>
        <p:spPr bwMode="auto">
          <a:xfrm>
            <a:off x="3596604" y="6124746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Conector recto 283"/>
          <p:cNvCxnSpPr/>
          <p:nvPr/>
        </p:nvCxnSpPr>
        <p:spPr bwMode="auto">
          <a:xfrm>
            <a:off x="3596604" y="6397796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 Box 368"/>
          <p:cNvSpPr txBox="1">
            <a:spLocks noChangeArrowheads="1"/>
          </p:cNvSpPr>
          <p:nvPr/>
        </p:nvSpPr>
        <p:spPr bwMode="auto">
          <a:xfrm>
            <a:off x="3777236" y="2467032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180" name="Line 371"/>
          <p:cNvSpPr>
            <a:spLocks noChangeShapeType="1"/>
          </p:cNvSpPr>
          <p:nvPr/>
        </p:nvSpPr>
        <p:spPr bwMode="auto">
          <a:xfrm>
            <a:off x="9492103" y="419710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1902</TotalTime>
  <Words>737</Words>
  <Application>Microsoft Office PowerPoint</Application>
  <PresentationFormat>Personalizado</PresentationFormat>
  <Paragraphs>217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137</cp:revision>
  <cp:lastPrinted>2016-10-05T21:42:57Z</cp:lastPrinted>
  <dcterms:created xsi:type="dcterms:W3CDTF">1999-08-26T18:48:18Z</dcterms:created>
  <dcterms:modified xsi:type="dcterms:W3CDTF">2016-10-05T21:43:47Z</dcterms:modified>
</cp:coreProperties>
</file>